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9" r:id="rId2"/>
    <p:sldId id="290" r:id="rId3"/>
    <p:sldId id="291" r:id="rId4"/>
    <p:sldId id="293" r:id="rId5"/>
    <p:sldId id="296" r:id="rId6"/>
    <p:sldId id="297" r:id="rId7"/>
    <p:sldId id="299" r:id="rId8"/>
    <p:sldId id="294" r:id="rId9"/>
    <p:sldId id="301" r:id="rId10"/>
    <p:sldId id="302" r:id="rId11"/>
    <p:sldId id="303" r:id="rId12"/>
    <p:sldId id="304" r:id="rId13"/>
    <p:sldId id="305" r:id="rId14"/>
    <p:sldId id="276" r:id="rId1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6600"/>
    <a:srgbClr val="FF9900"/>
    <a:srgbClr val="663300"/>
    <a:srgbClr val="EAEAEA"/>
    <a:srgbClr val="DDDDDD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94672" autoAdjust="0"/>
  </p:normalViewPr>
  <p:slideViewPr>
    <p:cSldViewPr>
      <p:cViewPr varScale="1">
        <p:scale>
          <a:sx n="70" d="100"/>
          <a:sy n="70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7"/>
          <p:cNvGraphicFramePr>
            <a:graphicFrameLocks noChangeAspect="1"/>
          </p:cNvGraphicFramePr>
          <p:nvPr/>
        </p:nvGraphicFramePr>
        <p:xfrm>
          <a:off x="4252913" y="0"/>
          <a:ext cx="4891087" cy="4437063"/>
        </p:xfrm>
        <a:graphic>
          <a:graphicData uri="http://schemas.openxmlformats.org/presentationml/2006/ole">
            <p:oleObj spid="_x0000_s27650" name="Image" r:id="rId3" imgW="8228571" imgH="8711111" progId="">
              <p:embed/>
            </p:oleObj>
          </a:graphicData>
        </a:graphic>
      </p:graphicFrame>
      <p:sp>
        <p:nvSpPr>
          <p:cNvPr id="5" name="Rectangle 18" descr="Light horizontal"/>
          <p:cNvSpPr>
            <a:spLocks noChangeArrowheads="1"/>
          </p:cNvSpPr>
          <p:nvPr/>
        </p:nvSpPr>
        <p:spPr bwMode="gray">
          <a:xfrm>
            <a:off x="0" y="9525"/>
            <a:ext cx="1476375" cy="6848475"/>
          </a:xfrm>
          <a:prstGeom prst="rect">
            <a:avLst/>
          </a:prstGeom>
          <a:pattFill prst="ltHorz">
            <a:fgClr>
              <a:schemeClr val="bg2"/>
            </a:fgClr>
            <a:bgClr>
              <a:srgbClr val="FFFFFF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ltGray">
          <a:xfrm flipV="1">
            <a:off x="0" y="4267200"/>
            <a:ext cx="9144000" cy="1106488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7" name="AutoShape 21"/>
          <p:cNvSpPr>
            <a:spLocks noChangeArrowheads="1"/>
          </p:cNvSpPr>
          <p:nvPr/>
        </p:nvSpPr>
        <p:spPr bwMode="ltGray">
          <a:xfrm>
            <a:off x="1474788" y="5156200"/>
            <a:ext cx="7129462" cy="5048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447800" y="3548063"/>
            <a:ext cx="7239000" cy="1371600"/>
          </a:xfrm>
        </p:spPr>
        <p:txBody>
          <a:bodyPr/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614488" y="5224463"/>
            <a:ext cx="68580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D7C26-10E0-4FBE-B884-DBC2209E8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6A35D-1B54-489D-A60F-2CA4D91CD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000" indent="-360000">
              <a:spcBef>
                <a:spcPts val="600"/>
              </a:spcBef>
              <a:spcAft>
                <a:spcPts val="600"/>
              </a:spcAft>
              <a:defRPr/>
            </a:lvl1pPr>
            <a:lvl2pPr>
              <a:defRPr sz="2000">
                <a:latin typeface="+mn-lt"/>
              </a:defRPr>
            </a:lvl2pPr>
            <a:lvl3pPr>
              <a:defRPr sz="1800">
                <a:latin typeface="+mj-lt"/>
              </a:defRPr>
            </a:lvl3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D8F9C-914D-4D6D-B3D0-260F611F91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7977F-D8C5-4FD8-9BBE-A97C6EAD3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6EDFA-3539-4FEC-8402-432498825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2C841-FFF3-4B9E-B121-5E6094D01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0154E-2346-4924-B14F-9AE3A363A7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974B0-B6DC-467B-9CC1-ADCE4DF20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38ED8-C124-41B1-947C-BFD46CD11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DC73-1C59-4E1E-AFC1-E93B8B33B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 descr="Light horizontal"/>
          <p:cNvSpPr>
            <a:spLocks noChangeArrowheads="1"/>
          </p:cNvSpPr>
          <p:nvPr/>
        </p:nvSpPr>
        <p:spPr bwMode="gray">
          <a:xfrm>
            <a:off x="0" y="0"/>
            <a:ext cx="468313" cy="6858000"/>
          </a:xfrm>
          <a:prstGeom prst="rect">
            <a:avLst/>
          </a:prstGeom>
          <a:pattFill prst="ltHorz">
            <a:fgClr>
              <a:schemeClr val="bg2"/>
            </a:fgClr>
            <a:bgClr>
              <a:srgbClr val="FFFFFF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invGray">
          <a:xfrm>
            <a:off x="0" y="-26988"/>
            <a:ext cx="9144000" cy="692151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468313" y="6410325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042" name="AutoShape 18"/>
          <p:cNvSpPr>
            <a:spLocks noChangeArrowheads="1"/>
          </p:cNvSpPr>
          <p:nvPr/>
        </p:nvSpPr>
        <p:spPr bwMode="blackWhite">
          <a:xfrm>
            <a:off x="468313" y="233363"/>
            <a:ext cx="7488237" cy="720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styly předlohy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6670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4008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57600" y="6386513"/>
            <a:ext cx="2133600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n-lt"/>
              </a:defRPr>
            </a:lvl1pPr>
          </a:lstStyle>
          <a:p>
            <a:pPr>
              <a:defRPr/>
            </a:pPr>
            <a:fld id="{CDD2F1A3-3759-43F2-864C-1D71CDEF4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82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547688" y="319088"/>
            <a:ext cx="71628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 předlohy nadpisů.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ú"/>
        <a:defRPr sz="2800">
          <a:solidFill>
            <a:schemeClr val="tx1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00166" y="3714752"/>
            <a:ext cx="7239000" cy="1371600"/>
          </a:xfrm>
        </p:spPr>
        <p:txBody>
          <a:bodyPr/>
          <a:lstStyle/>
          <a:p>
            <a:r>
              <a:rPr lang="cs-CZ" smtClean="0"/>
              <a:t>3MA381 </a:t>
            </a:r>
            <a:br>
              <a:rPr lang="cs-CZ" smtClean="0"/>
            </a:br>
            <a:r>
              <a:rPr lang="cs-CZ" sz="2800" smtClean="0">
                <a:solidFill>
                  <a:schemeClr val="bg1"/>
                </a:solidFill>
              </a:rPr>
              <a:t>Manažerská informatika</a:t>
            </a:r>
            <a:br>
              <a:rPr lang="cs-CZ" sz="2800" smtClean="0">
                <a:solidFill>
                  <a:schemeClr val="bg1"/>
                </a:solidFill>
              </a:rPr>
            </a:br>
            <a:r>
              <a:rPr lang="cs-CZ" sz="2800" smtClean="0">
                <a:solidFill>
                  <a:schemeClr val="bg1"/>
                </a:solidFill>
              </a:rPr>
              <a:t> - kancelářské aplikace</a:t>
            </a:r>
            <a:endParaRPr lang="cs-CZ" smtClean="0">
              <a:solidFill>
                <a:schemeClr val="bg1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14480" y="5214950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Martina </a:t>
            </a:r>
            <a:r>
              <a:rPr lang="cs-CZ" dirty="0" err="1" smtClean="0">
                <a:solidFill>
                  <a:schemeClr val="bg1"/>
                </a:solidFill>
              </a:rPr>
              <a:t>Polčáková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6500826" y="5214950"/>
            <a:ext cx="1931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dirty="0" err="1" smtClean="0">
                <a:solidFill>
                  <a:srgbClr val="FFFFFF"/>
                </a:solidFill>
              </a:rPr>
              <a:t>polcakm</a:t>
            </a:r>
            <a:r>
              <a:rPr lang="cs-CZ" dirty="0" smtClean="0">
                <a:solidFill>
                  <a:srgbClr val="FFFFFF"/>
                </a:solidFill>
              </a:rPr>
              <a:t>@</a:t>
            </a:r>
            <a:r>
              <a:rPr lang="cs-CZ" dirty="0" err="1" smtClean="0">
                <a:solidFill>
                  <a:srgbClr val="FFFFFF"/>
                </a:solidFill>
              </a:rPr>
              <a:t>vse.cz</a:t>
            </a:r>
            <a:endParaRPr lang="cs-CZ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EA - seznam témat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Témata jsou přidávána a odebírána průběžně během semestru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Jakmile aktivitu vyřeší správně 2-3 studenti, bude odebrána, resp. nahrazena jinou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Není možno si aktivitu rezervovat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Kdo dřív přijde (odevzdá), ten…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cs-CZ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EA - odevzdávání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E-mail: 	   </a:t>
            </a:r>
            <a:r>
              <a:rPr lang="cs-CZ" dirty="0" smtClean="0"/>
              <a:t>extra.aktivity@</a:t>
            </a:r>
            <a:r>
              <a:rPr lang="cs-CZ" dirty="0" err="1" smtClean="0"/>
              <a:t>gmail.com</a:t>
            </a:r>
            <a:endParaRPr lang="cs-CZ" dirty="0" smtClean="0"/>
          </a:p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Předmět: </a:t>
            </a:r>
            <a:r>
              <a:rPr lang="cs-CZ" dirty="0" smtClean="0"/>
              <a:t>3MA381-EA-</a:t>
            </a:r>
            <a:r>
              <a:rPr lang="cs-CZ" dirty="0" err="1" smtClean="0"/>
              <a:t>xname</a:t>
            </a:r>
            <a:endParaRPr lang="cs-CZ" dirty="0" smtClean="0"/>
          </a:p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Příloha:</a:t>
            </a:r>
            <a:r>
              <a:rPr lang="cs-CZ" dirty="0" smtClean="0"/>
              <a:t>	   </a:t>
            </a:r>
            <a:r>
              <a:rPr lang="cs-CZ" dirty="0" err="1" smtClean="0"/>
              <a:t>nazev</a:t>
            </a:r>
            <a:r>
              <a:rPr lang="cs-CZ" dirty="0" smtClean="0"/>
              <a:t>-aktivity_</a:t>
            </a:r>
            <a:r>
              <a:rPr lang="cs-CZ" dirty="0" err="1" smtClean="0"/>
              <a:t>xname.přípona</a:t>
            </a:r>
            <a:endParaRPr lang="cs-CZ" dirty="0" smtClean="0"/>
          </a:p>
          <a:p>
            <a:endParaRPr lang="cs-CZ" dirty="0" smtClean="0"/>
          </a:p>
          <a:p>
            <a:pPr>
              <a:spcAft>
                <a:spcPts val="1200"/>
              </a:spcAft>
            </a:pPr>
            <a:r>
              <a:rPr lang="cs-CZ" dirty="0" smtClean="0"/>
              <a:t>Souhrnné informace dokumentu!</a:t>
            </a:r>
          </a:p>
          <a:p>
            <a:pPr>
              <a:spcAft>
                <a:spcPts val="1200"/>
              </a:spcAft>
            </a:pPr>
            <a:r>
              <a:rPr lang="cs-CZ" dirty="0" smtClean="0"/>
              <a:t>Vždy uvádějte zdroje</a:t>
            </a:r>
          </a:p>
          <a:p>
            <a:pPr>
              <a:spcAft>
                <a:spcPts val="1200"/>
              </a:spcAft>
            </a:pPr>
            <a:r>
              <a:rPr lang="cs-CZ" b="1" dirty="0" smtClean="0"/>
              <a:t>Nekopírujte nápovědu, ale vlastním slovem spojte informace z několika zdrojů, podpořte vlastní myšlenkou</a:t>
            </a:r>
          </a:p>
          <a:p>
            <a:endParaRPr lang="cs-CZ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www.lorenc.info\lorenc.info\obrazky\souhrnne-informace-ukaz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524" y="71414"/>
            <a:ext cx="8858632" cy="674373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EA - cíl a výstupy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Atraktivnější </a:t>
            </a:r>
            <a:r>
              <a:rPr lang="cs-CZ" smtClean="0"/>
              <a:t>styl samostudia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mtClean="0"/>
              <a:t>Pracujte na tom, co vás více zajímá</a:t>
            </a:r>
            <a:endParaRPr lang="cs-CZ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Kvalitní práce poslouží nejen vám, ale i vašim spolužákům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mtClean="0"/>
              <a:t>…</a:t>
            </a:r>
            <a:endParaRPr lang="cs-CZ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ChangeArrowheads="1"/>
          </p:cNvSpPr>
          <p:nvPr/>
        </p:nvSpPr>
        <p:spPr bwMode="auto">
          <a:xfrm>
            <a:off x="1476375" y="4365625"/>
            <a:ext cx="5975350" cy="7191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4000">
                <a:solidFill>
                  <a:schemeClr val="bg1"/>
                </a:solidFill>
              </a:rPr>
              <a:t>Dotazy?</a:t>
            </a:r>
          </a:p>
        </p:txBody>
      </p:sp>
      <p:sp>
        <p:nvSpPr>
          <p:cNvPr id="16387" name="Rectangle 8"/>
          <p:cNvSpPr>
            <a:spLocks noChangeArrowheads="1"/>
          </p:cNvSpPr>
          <p:nvPr/>
        </p:nvSpPr>
        <p:spPr bwMode="auto">
          <a:xfrm>
            <a:off x="3995738" y="5013325"/>
            <a:ext cx="331311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3200">
                <a:solidFill>
                  <a:schemeClr val="bg1"/>
                </a:solidFill>
              </a:rPr>
              <a:t>Připomínky?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Orientační osnova kurzu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mtClean="0"/>
              <a:t>1. – 2. týden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mtClean="0"/>
              <a:t>PowerPoint</a:t>
            </a:r>
          </a:p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mtClean="0"/>
              <a:t>3. – 7. týden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mtClean="0"/>
              <a:t>Word</a:t>
            </a:r>
          </a:p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mtClean="0"/>
              <a:t>8. – 13. týden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mtClean="0"/>
              <a:t>Excel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Požadavky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58775" indent="-358775"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Extra aktivity – průběžně</a:t>
            </a:r>
          </a:p>
          <a:p>
            <a:pPr marL="358775" indent="-358775"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Prezentace – dle dohody 3.-12. cvičení</a:t>
            </a:r>
          </a:p>
          <a:p>
            <a:pPr marL="358775" indent="-358775"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Test Word – 10. cvičení</a:t>
            </a:r>
          </a:p>
          <a:p>
            <a:pPr marL="358775" indent="-358775"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Test Excel – ve zkouškovém období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Hodnocení</a:t>
            </a:r>
          </a:p>
        </p:txBody>
      </p:sp>
      <p:graphicFrame>
        <p:nvGraphicFramePr>
          <p:cNvPr id="105504" name="Group 32"/>
          <p:cNvGraphicFramePr>
            <a:graphicFrameLocks noGrp="1"/>
          </p:cNvGraphicFramePr>
          <p:nvPr>
            <p:ph idx="1"/>
          </p:nvPr>
        </p:nvGraphicFramePr>
        <p:xfrm>
          <a:off x="900113" y="1268413"/>
          <a:ext cx="6696075" cy="3828293"/>
        </p:xfrm>
        <a:graphic>
          <a:graphicData uri="http://schemas.openxmlformats.org/drawingml/2006/table">
            <a:tbl>
              <a:tblPr/>
              <a:tblGrid>
                <a:gridCol w="4824412"/>
                <a:gridCol w="1871663"/>
              </a:tblGrid>
              <a:tr h="11272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Zpracování a prezentace seminární práce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25 bodů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Test z Wordu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25 bodů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Test z Excelu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35 bodů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Extra Aktivity </a:t>
                      </a:r>
                      <a:endParaRPr kumimoji="0" lang="cs-CZ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cs-CZ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15+ bodů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Prezentace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58775" indent="-358775">
              <a:spcBef>
                <a:spcPts val="1200"/>
              </a:spcBef>
              <a:spcAft>
                <a:spcPts val="1800"/>
              </a:spcAft>
            </a:pPr>
            <a:r>
              <a:rPr lang="cs-CZ" smtClean="0"/>
              <a:t>Hodnotí se obsah, zpracování i prezentace vybraného tématu</a:t>
            </a:r>
          </a:p>
          <a:p>
            <a:pPr marL="358775" indent="-358775">
              <a:spcBef>
                <a:spcPts val="1200"/>
              </a:spcBef>
              <a:spcAft>
                <a:spcPts val="1800"/>
              </a:spcAft>
            </a:pPr>
            <a:r>
              <a:rPr lang="cs-CZ" smtClean="0"/>
              <a:t>Téma si můžete vybrat sami, ale podléhá schválení vyučujícího</a:t>
            </a:r>
          </a:p>
          <a:p>
            <a:pPr marL="358775" indent="-358775">
              <a:spcBef>
                <a:spcPts val="1200"/>
              </a:spcBef>
              <a:spcAft>
                <a:spcPts val="1800"/>
              </a:spcAft>
            </a:pPr>
            <a:r>
              <a:rPr lang="cs-CZ" smtClean="0"/>
              <a:t>Rozdělení témat a termínů probíhá v prvních dvou týdnech výuky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Prezentace – téma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Téma je volné, ale mělo by se týkat:</a:t>
            </a:r>
          </a:p>
          <a:p>
            <a:pPr lvl="1">
              <a:defRPr/>
            </a:pPr>
            <a:r>
              <a:rPr lang="cs-CZ" dirty="0" smtClean="0"/>
              <a:t>Kancelářských aplikací</a:t>
            </a:r>
          </a:p>
          <a:p>
            <a:pPr lvl="1">
              <a:defRPr/>
            </a:pPr>
            <a:r>
              <a:rPr lang="cs-CZ" dirty="0" smtClean="0"/>
              <a:t>Manažerské informatiky</a:t>
            </a:r>
          </a:p>
          <a:p>
            <a:pPr lvl="1">
              <a:defRPr/>
            </a:pPr>
            <a:r>
              <a:rPr lang="cs-CZ" dirty="0" smtClean="0"/>
              <a:t>Efektivní využívání prostředků IS/ICT</a:t>
            </a:r>
          </a:p>
          <a:p>
            <a:pPr lvl="1">
              <a:defRPr/>
            </a:pPr>
            <a:r>
              <a:rPr lang="cs-CZ" dirty="0" smtClean="0"/>
              <a:t>…</a:t>
            </a:r>
          </a:p>
          <a:p>
            <a:pPr lvl="1">
              <a:defRPr/>
            </a:pPr>
            <a:endParaRPr lang="cs-CZ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Prezentace - požadavky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71546"/>
            <a:ext cx="8229600" cy="524827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Délka prezentace </a:t>
            </a:r>
            <a:r>
              <a:rPr lang="cs-CZ" dirty="0" smtClean="0"/>
              <a:t>5-7-</a:t>
            </a:r>
            <a:r>
              <a:rPr lang="cs-CZ" dirty="0" smtClean="0"/>
              <a:t>? minut</a:t>
            </a:r>
          </a:p>
          <a:p>
            <a:pPr lvl="1">
              <a:defRPr/>
            </a:pPr>
            <a:r>
              <a:rPr lang="cs-CZ" dirty="0" smtClean="0"/>
              <a:t>… a tomu přiměřený počet snímků</a:t>
            </a:r>
          </a:p>
          <a:p>
            <a:pPr>
              <a:defRPr/>
            </a:pPr>
            <a:r>
              <a:rPr lang="cs-CZ" dirty="0" smtClean="0"/>
              <a:t>Založeno na vlastní šabloně/předloze (minimálně znatelná úprava šablony)</a:t>
            </a:r>
          </a:p>
          <a:p>
            <a:pPr>
              <a:defRPr/>
            </a:pPr>
            <a:r>
              <a:rPr lang="cs-CZ" dirty="0" smtClean="0"/>
              <a:t>Poznámky ke snímkům</a:t>
            </a:r>
          </a:p>
          <a:p>
            <a:pPr>
              <a:defRPr/>
            </a:pPr>
            <a:r>
              <a:rPr lang="cs-CZ" dirty="0" smtClean="0"/>
              <a:t>… </a:t>
            </a:r>
          </a:p>
          <a:p>
            <a:pPr>
              <a:defRPr/>
            </a:pPr>
            <a:endParaRPr lang="cs-CZ" dirty="0" smtClean="0"/>
          </a:p>
          <a:p>
            <a:pPr>
              <a:buNone/>
              <a:defRPr/>
            </a:pPr>
            <a:r>
              <a:rPr lang="cs-CZ" dirty="0" smtClean="0"/>
              <a:t>http://lorenc.info/3MA381/3MA381_vyber-tematu-a-podminky-pro-zpracovani-seminarni-prace.htm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Domácí cvičení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Jsou doporučená</a:t>
            </a:r>
          </a:p>
          <a:p>
            <a:pPr>
              <a:defRPr/>
            </a:pPr>
            <a:r>
              <a:rPr lang="cs-CZ" dirty="0" smtClean="0"/>
              <a:t>Jsou dobrou přípravou na testy</a:t>
            </a:r>
          </a:p>
          <a:p>
            <a:pPr>
              <a:defRPr/>
            </a:pPr>
            <a:r>
              <a:rPr lang="cs-CZ" dirty="0" smtClean="0"/>
              <a:t>Konzultujte e-mailem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Extra aktivity (EA)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Nepovinné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Možnost získat body do celkového hodnocení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Možnost získat i více bodů a krýt tím ztrátu bodů z jiných součástí hodnocení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http://lorenc.info/3MA381/aktivity.htm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Zahájení na konci 1. týdne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 smtClean="0"/>
              <a:t>Ukončení v 13. týdnu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_ml_08-10-05">
  <a:themeElements>
    <a:clrScheme name="predloha_business 2">
      <a:dk1>
        <a:srgbClr val="23387D"/>
      </a:dk1>
      <a:lt1>
        <a:srgbClr val="FFFFFF"/>
      </a:lt1>
      <a:dk2>
        <a:srgbClr val="1A3D97"/>
      </a:dk2>
      <a:lt2>
        <a:srgbClr val="DDDDDD"/>
      </a:lt2>
      <a:accent1>
        <a:srgbClr val="4972BB"/>
      </a:accent1>
      <a:accent2>
        <a:srgbClr val="6A99D8"/>
      </a:accent2>
      <a:accent3>
        <a:srgbClr val="FFFFFF"/>
      </a:accent3>
      <a:accent4>
        <a:srgbClr val="1C2E6A"/>
      </a:accent4>
      <a:accent5>
        <a:srgbClr val="B1BCDA"/>
      </a:accent5>
      <a:accent6>
        <a:srgbClr val="5F8AC4"/>
      </a:accent6>
      <a:hlink>
        <a:srgbClr val="96B1E6"/>
      </a:hlink>
      <a:folHlink>
        <a:srgbClr val="99C25C"/>
      </a:folHlink>
    </a:clrScheme>
    <a:fontScheme name="predloha_busines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dloha_business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loha_business 2">
        <a:dk1>
          <a:srgbClr val="23387D"/>
        </a:dk1>
        <a:lt1>
          <a:srgbClr val="FFFFFF"/>
        </a:lt1>
        <a:dk2>
          <a:srgbClr val="1A3D97"/>
        </a:dk2>
        <a:lt2>
          <a:srgbClr val="DDDDDD"/>
        </a:lt2>
        <a:accent1>
          <a:srgbClr val="4972BB"/>
        </a:accent1>
        <a:accent2>
          <a:srgbClr val="6A99D8"/>
        </a:accent2>
        <a:accent3>
          <a:srgbClr val="FFFFFF"/>
        </a:accent3>
        <a:accent4>
          <a:srgbClr val="1C2E6A"/>
        </a:accent4>
        <a:accent5>
          <a:srgbClr val="B1BCDA"/>
        </a:accent5>
        <a:accent6>
          <a:srgbClr val="5F8AC4"/>
        </a:accent6>
        <a:hlink>
          <a:srgbClr val="96B1E6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loha_business 3">
        <a:dk1>
          <a:srgbClr val="23387D"/>
        </a:dk1>
        <a:lt1>
          <a:srgbClr val="FFFFFF"/>
        </a:lt1>
        <a:dk2>
          <a:srgbClr val="1A3D97"/>
        </a:dk2>
        <a:lt2>
          <a:srgbClr val="DDDDDD"/>
        </a:lt2>
        <a:accent1>
          <a:srgbClr val="6E51A7"/>
        </a:accent1>
        <a:accent2>
          <a:srgbClr val="8C8EE0"/>
        </a:accent2>
        <a:accent3>
          <a:srgbClr val="FFFFFF"/>
        </a:accent3>
        <a:accent4>
          <a:srgbClr val="1C2E6A"/>
        </a:accent4>
        <a:accent5>
          <a:srgbClr val="BAB3D0"/>
        </a:accent5>
        <a:accent6>
          <a:srgbClr val="7E80CB"/>
        </a:accent6>
        <a:hlink>
          <a:srgbClr val="96B1E6"/>
        </a:hlink>
        <a:folHlink>
          <a:srgbClr val="7BB3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prezentace_ml_08-10-05</Template>
  <TotalTime>1593</TotalTime>
  <Words>286</Words>
  <Application>Microsoft Office PowerPoint</Application>
  <PresentationFormat>Předvádění na obrazovce (4:3)</PresentationFormat>
  <Paragraphs>73</Paragraphs>
  <Slides>14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6" baseType="lpstr">
      <vt:lpstr>prezentace_ml_08-10-05</vt:lpstr>
      <vt:lpstr>Image</vt:lpstr>
      <vt:lpstr>3MA381  Manažerská informatika  - kancelářské aplikace</vt:lpstr>
      <vt:lpstr>Orientační osnova kurzu</vt:lpstr>
      <vt:lpstr>Požadavky</vt:lpstr>
      <vt:lpstr>Hodnocení</vt:lpstr>
      <vt:lpstr>Prezentace</vt:lpstr>
      <vt:lpstr>Prezentace – téma</vt:lpstr>
      <vt:lpstr>Prezentace - požadavky</vt:lpstr>
      <vt:lpstr>Domácí cvičení</vt:lpstr>
      <vt:lpstr>Extra aktivity (EA)</vt:lpstr>
      <vt:lpstr>EA - seznam témat</vt:lpstr>
      <vt:lpstr>EA - odevzdávání</vt:lpstr>
      <vt:lpstr>Snímek 12</vt:lpstr>
      <vt:lpstr>EA - cíl a výstupy</vt:lpstr>
      <vt:lpstr>Snímek 14</vt:lpstr>
    </vt:vector>
  </TitlesOfParts>
  <Company>VŠE</Company>
  <LinksUpToDate>false</LinksUpToDate>
  <SharedDoc>false</SharedDoc>
  <HyperlinkBase>http://lorenc.info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- úvod do kurzu</dc:title>
  <dc:subject>3MA381  Manažerská informatika</dc:subject>
  <dc:creator>Miroslav Lorenc</dc:creator>
  <cp:lastModifiedBy>Martina</cp:lastModifiedBy>
  <cp:revision>102</cp:revision>
  <dcterms:created xsi:type="dcterms:W3CDTF">2008-02-10T23:01:32Z</dcterms:created>
  <dcterms:modified xsi:type="dcterms:W3CDTF">2010-02-16T20:35:49Z</dcterms:modified>
</cp:coreProperties>
</file>