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Střední styl 1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7.4636975065616798E-2"/>
          <c:y val="3.3867267668422553E-2"/>
          <c:w val="0.75494110892388455"/>
          <c:h val="0.79760265926773055"/>
        </c:manualLayout>
      </c:layout>
      <c:barChart>
        <c:barDir val="col"/>
        <c:grouping val="clustered"/>
        <c:ser>
          <c:idx val="0"/>
          <c:order val="0"/>
          <c:tx>
            <c:strRef>
              <c:f>List1!$B$1</c:f>
              <c:strCache>
                <c:ptCount val="1"/>
                <c:pt idx="0">
                  <c:v>Bc. </c:v>
                </c:pt>
              </c:strCache>
            </c:strRef>
          </c:tx>
          <c:cat>
            <c:numRef>
              <c:f>List1!$A$2:$A$5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List1!$B$2:$B$5</c:f>
              <c:numCache>
                <c:formatCode>General</c:formatCode>
                <c:ptCount val="4"/>
                <c:pt idx="0">
                  <c:v>3.5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Ing. </c:v>
                </c:pt>
              </c:strCache>
            </c:strRef>
          </c:tx>
          <c:cat>
            <c:numRef>
              <c:f>List1!$A$2:$A$5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List1!$C$2:$C$5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PhD. </c:v>
                </c:pt>
              </c:strCache>
            </c:strRef>
          </c:tx>
          <c:cat>
            <c:numRef>
              <c:f>List1!$A$2:$A$5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List1!$D$2:$D$5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</c:ser>
        <c:axId val="85329408"/>
        <c:axId val="86048768"/>
      </c:barChart>
      <c:catAx>
        <c:axId val="85329408"/>
        <c:scaling>
          <c:orientation val="minMax"/>
        </c:scaling>
        <c:axPos val="b"/>
        <c:numFmt formatCode="General" sourceLinked="1"/>
        <c:tickLblPos val="nextTo"/>
        <c:crossAx val="86048768"/>
        <c:crosses val="autoZero"/>
        <c:auto val="1"/>
        <c:lblAlgn val="ctr"/>
        <c:lblOffset val="100"/>
      </c:catAx>
      <c:valAx>
        <c:axId val="86048768"/>
        <c:scaling>
          <c:orientation val="minMax"/>
        </c:scaling>
        <c:axPos val="l"/>
        <c:majorGridlines/>
        <c:numFmt formatCode="General" sourceLinked="1"/>
        <c:tickLblPos val="nextTo"/>
        <c:crossAx val="853294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cs-CZ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F7B463-970D-4B06-920A-D529A3B5DB3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7C994F-B892-4261-946F-9F55FB9C64AA}">
      <dgm:prSet phldrT="[Text]" custT="1"/>
      <dgm:spPr/>
      <dgm:t>
        <a:bodyPr/>
        <a:lstStyle/>
        <a:p>
          <a:r>
            <a:rPr lang="cs-CZ" sz="1000" dirty="0" err="1" smtClean="0"/>
            <a:t>ghjg</a:t>
          </a:r>
          <a:endParaRPr lang="cs-CZ" sz="1000" dirty="0"/>
        </a:p>
      </dgm:t>
    </dgm:pt>
    <dgm:pt modelId="{8860B9A8-A928-4352-9FDA-21E97683724C}" type="parTrans" cxnId="{C6504CE6-29B6-42B2-8CEB-4DEA2217B5EA}">
      <dgm:prSet/>
      <dgm:spPr/>
      <dgm:t>
        <a:bodyPr/>
        <a:lstStyle/>
        <a:p>
          <a:endParaRPr lang="cs-CZ"/>
        </a:p>
      </dgm:t>
    </dgm:pt>
    <dgm:pt modelId="{868E19CE-631D-405E-9FB5-906E1DE2A6E4}" type="sibTrans" cxnId="{C6504CE6-29B6-42B2-8CEB-4DEA2217B5EA}">
      <dgm:prSet/>
      <dgm:spPr/>
      <dgm:t>
        <a:bodyPr/>
        <a:lstStyle/>
        <a:p>
          <a:endParaRPr lang="cs-CZ"/>
        </a:p>
      </dgm:t>
    </dgm:pt>
    <dgm:pt modelId="{A8FDC282-B5EE-47BD-8044-3025C3A0073E}">
      <dgm:prSet phldrT="[Text]" phldr="1"/>
      <dgm:spPr/>
      <dgm:t>
        <a:bodyPr/>
        <a:lstStyle/>
        <a:p>
          <a:endParaRPr lang="cs-CZ" dirty="0"/>
        </a:p>
      </dgm:t>
    </dgm:pt>
    <dgm:pt modelId="{18FEEC2E-001C-4804-9CB1-4AB8B2956452}" type="parTrans" cxnId="{544FFA3C-D991-4718-BC32-A09F21329753}">
      <dgm:prSet/>
      <dgm:spPr/>
      <dgm:t>
        <a:bodyPr/>
        <a:lstStyle/>
        <a:p>
          <a:endParaRPr lang="cs-CZ"/>
        </a:p>
      </dgm:t>
    </dgm:pt>
    <dgm:pt modelId="{21E902A1-3DAB-4145-9E29-EDBFA73BE146}" type="sibTrans" cxnId="{544FFA3C-D991-4718-BC32-A09F21329753}">
      <dgm:prSet/>
      <dgm:spPr/>
      <dgm:t>
        <a:bodyPr/>
        <a:lstStyle/>
        <a:p>
          <a:endParaRPr lang="cs-CZ"/>
        </a:p>
      </dgm:t>
    </dgm:pt>
    <dgm:pt modelId="{4FD97C1A-BA9B-4228-B4AC-969A8E89F196}">
      <dgm:prSet phldrT="[Text]" phldr="1"/>
      <dgm:spPr/>
      <dgm:t>
        <a:bodyPr/>
        <a:lstStyle/>
        <a:p>
          <a:endParaRPr lang="cs-CZ"/>
        </a:p>
      </dgm:t>
    </dgm:pt>
    <dgm:pt modelId="{087CABB5-D350-4DD4-B1D5-C3F581492023}" type="parTrans" cxnId="{252B9780-549A-4F4C-A0FA-77942DFCB0B8}">
      <dgm:prSet/>
      <dgm:spPr/>
      <dgm:t>
        <a:bodyPr/>
        <a:lstStyle/>
        <a:p>
          <a:endParaRPr lang="cs-CZ"/>
        </a:p>
      </dgm:t>
    </dgm:pt>
    <dgm:pt modelId="{46813A76-6877-4B01-A73A-9296CD4F9097}" type="sibTrans" cxnId="{252B9780-549A-4F4C-A0FA-77942DFCB0B8}">
      <dgm:prSet/>
      <dgm:spPr/>
      <dgm:t>
        <a:bodyPr/>
        <a:lstStyle/>
        <a:p>
          <a:endParaRPr lang="cs-CZ"/>
        </a:p>
      </dgm:t>
    </dgm:pt>
    <dgm:pt modelId="{F87A58B0-1CF9-44D5-9B39-DEC1A616DB2D}">
      <dgm:prSet/>
      <dgm:spPr/>
      <dgm:t>
        <a:bodyPr/>
        <a:lstStyle/>
        <a:p>
          <a:endParaRPr lang="cs-CZ"/>
        </a:p>
      </dgm:t>
    </dgm:pt>
    <dgm:pt modelId="{3602E74F-5834-413F-B730-E43C33EEB81A}" type="parTrans" cxnId="{0316BF36-623F-469E-9069-BE096F5BA96A}">
      <dgm:prSet/>
      <dgm:spPr/>
      <dgm:t>
        <a:bodyPr/>
        <a:lstStyle/>
        <a:p>
          <a:endParaRPr lang="cs-CZ"/>
        </a:p>
      </dgm:t>
    </dgm:pt>
    <dgm:pt modelId="{424DAD78-558E-41C2-9F22-A54237B5B771}" type="sibTrans" cxnId="{0316BF36-623F-469E-9069-BE096F5BA96A}">
      <dgm:prSet/>
      <dgm:spPr/>
      <dgm:t>
        <a:bodyPr/>
        <a:lstStyle/>
        <a:p>
          <a:endParaRPr lang="cs-CZ"/>
        </a:p>
      </dgm:t>
    </dgm:pt>
    <dgm:pt modelId="{90D73A8C-286A-49F9-87F5-33DAC6D2CDF7}" type="pres">
      <dgm:prSet presAssocID="{C3F7B463-970D-4B06-920A-D529A3B5DB30}" presName="Name0" presStyleCnt="0">
        <dgm:presLayoutVars>
          <dgm:dir/>
          <dgm:animLvl val="lvl"/>
          <dgm:resizeHandles val="exact"/>
        </dgm:presLayoutVars>
      </dgm:prSet>
      <dgm:spPr/>
    </dgm:pt>
    <dgm:pt modelId="{CD022F49-93C7-482A-9441-F2E3A56092DC}" type="pres">
      <dgm:prSet presAssocID="{5A7C994F-B892-4261-946F-9F55FB9C64A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830D00A-BDE3-4F87-9DE1-DC5D9E55CAE1}" type="pres">
      <dgm:prSet presAssocID="{868E19CE-631D-405E-9FB5-906E1DE2A6E4}" presName="parTxOnlySpace" presStyleCnt="0"/>
      <dgm:spPr/>
    </dgm:pt>
    <dgm:pt modelId="{8D96460B-CD42-40F7-AAE3-BCF727C86013}" type="pres">
      <dgm:prSet presAssocID="{F87A58B0-1CF9-44D5-9B39-DEC1A616DB2D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4FECDD9-9E6B-44E1-A11D-82344BBA12EB}" type="pres">
      <dgm:prSet presAssocID="{424DAD78-558E-41C2-9F22-A54237B5B771}" presName="parTxOnlySpace" presStyleCnt="0"/>
      <dgm:spPr/>
    </dgm:pt>
    <dgm:pt modelId="{97FBC4F3-52FA-4F55-A522-4D505528AE7C}" type="pres">
      <dgm:prSet presAssocID="{A8FDC282-B5EE-47BD-8044-3025C3A0073E}" presName="parTxOnly" presStyleLbl="node1" presStyleIdx="2" presStyleCnt="4" custLinFactNeighborX="6254" custLinFactNeighborY="-412">
        <dgm:presLayoutVars>
          <dgm:chMax val="0"/>
          <dgm:chPref val="0"/>
          <dgm:bulletEnabled val="1"/>
        </dgm:presLayoutVars>
      </dgm:prSet>
      <dgm:spPr/>
    </dgm:pt>
    <dgm:pt modelId="{4CB45F67-D5D6-4B8B-8900-890463376EB7}" type="pres">
      <dgm:prSet presAssocID="{21E902A1-3DAB-4145-9E29-EDBFA73BE146}" presName="parTxOnlySpace" presStyleCnt="0"/>
      <dgm:spPr/>
    </dgm:pt>
    <dgm:pt modelId="{C1A03CDE-BF15-4277-8E52-5CB1B745C7A2}" type="pres">
      <dgm:prSet presAssocID="{4FD97C1A-BA9B-4228-B4AC-969A8E89F19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03AA615-DF9E-41D7-8661-BC9AE6419D73}" type="presOf" srcId="{A8FDC282-B5EE-47BD-8044-3025C3A0073E}" destId="{97FBC4F3-52FA-4F55-A522-4D505528AE7C}" srcOrd="0" destOrd="0" presId="urn:microsoft.com/office/officeart/2005/8/layout/chevron1"/>
    <dgm:cxn modelId="{EDFBE5B3-3EA0-478C-86CA-F65C8C3225BB}" type="presOf" srcId="{4FD97C1A-BA9B-4228-B4AC-969A8E89F196}" destId="{C1A03CDE-BF15-4277-8E52-5CB1B745C7A2}" srcOrd="0" destOrd="0" presId="urn:microsoft.com/office/officeart/2005/8/layout/chevron1"/>
    <dgm:cxn modelId="{9661E283-0B7B-4542-B906-C76CDF7B3EE8}" type="presOf" srcId="{F87A58B0-1CF9-44D5-9B39-DEC1A616DB2D}" destId="{8D96460B-CD42-40F7-AAE3-BCF727C86013}" srcOrd="0" destOrd="0" presId="urn:microsoft.com/office/officeart/2005/8/layout/chevron1"/>
    <dgm:cxn modelId="{08E3ED1A-0816-40E0-8523-F8FCB43D216D}" type="presOf" srcId="{C3F7B463-970D-4B06-920A-D529A3B5DB30}" destId="{90D73A8C-286A-49F9-87F5-33DAC6D2CDF7}" srcOrd="0" destOrd="0" presId="urn:microsoft.com/office/officeart/2005/8/layout/chevron1"/>
    <dgm:cxn modelId="{0316BF36-623F-469E-9069-BE096F5BA96A}" srcId="{C3F7B463-970D-4B06-920A-D529A3B5DB30}" destId="{F87A58B0-1CF9-44D5-9B39-DEC1A616DB2D}" srcOrd="1" destOrd="0" parTransId="{3602E74F-5834-413F-B730-E43C33EEB81A}" sibTransId="{424DAD78-558E-41C2-9F22-A54237B5B771}"/>
    <dgm:cxn modelId="{252B9780-549A-4F4C-A0FA-77942DFCB0B8}" srcId="{C3F7B463-970D-4B06-920A-D529A3B5DB30}" destId="{4FD97C1A-BA9B-4228-B4AC-969A8E89F196}" srcOrd="3" destOrd="0" parTransId="{087CABB5-D350-4DD4-B1D5-C3F581492023}" sibTransId="{46813A76-6877-4B01-A73A-9296CD4F9097}"/>
    <dgm:cxn modelId="{C6504CE6-29B6-42B2-8CEB-4DEA2217B5EA}" srcId="{C3F7B463-970D-4B06-920A-D529A3B5DB30}" destId="{5A7C994F-B892-4261-946F-9F55FB9C64AA}" srcOrd="0" destOrd="0" parTransId="{8860B9A8-A928-4352-9FDA-21E97683724C}" sibTransId="{868E19CE-631D-405E-9FB5-906E1DE2A6E4}"/>
    <dgm:cxn modelId="{544FFA3C-D991-4718-BC32-A09F21329753}" srcId="{C3F7B463-970D-4B06-920A-D529A3B5DB30}" destId="{A8FDC282-B5EE-47BD-8044-3025C3A0073E}" srcOrd="2" destOrd="0" parTransId="{18FEEC2E-001C-4804-9CB1-4AB8B2956452}" sibTransId="{21E902A1-3DAB-4145-9E29-EDBFA73BE146}"/>
    <dgm:cxn modelId="{B7C369CD-3DD5-4C49-9556-DBDB7B80A8B8}" type="presOf" srcId="{5A7C994F-B892-4261-946F-9F55FB9C64AA}" destId="{CD022F49-93C7-482A-9441-F2E3A56092DC}" srcOrd="0" destOrd="0" presId="urn:microsoft.com/office/officeart/2005/8/layout/chevron1"/>
    <dgm:cxn modelId="{2478A3B5-459F-487B-B207-B1A5FA08EA96}" type="presParOf" srcId="{90D73A8C-286A-49F9-87F5-33DAC6D2CDF7}" destId="{CD022F49-93C7-482A-9441-F2E3A56092DC}" srcOrd="0" destOrd="0" presId="urn:microsoft.com/office/officeart/2005/8/layout/chevron1"/>
    <dgm:cxn modelId="{707AF4E4-1689-4BCB-983E-B36650EE3177}" type="presParOf" srcId="{90D73A8C-286A-49F9-87F5-33DAC6D2CDF7}" destId="{A830D00A-BDE3-4F87-9DE1-DC5D9E55CAE1}" srcOrd="1" destOrd="0" presId="urn:microsoft.com/office/officeart/2005/8/layout/chevron1"/>
    <dgm:cxn modelId="{78BFF50B-74D1-4480-8B8E-7CBA742858BD}" type="presParOf" srcId="{90D73A8C-286A-49F9-87F5-33DAC6D2CDF7}" destId="{8D96460B-CD42-40F7-AAE3-BCF727C86013}" srcOrd="2" destOrd="0" presId="urn:microsoft.com/office/officeart/2005/8/layout/chevron1"/>
    <dgm:cxn modelId="{E02B0732-3B17-465E-B1A6-E8929A1376D8}" type="presParOf" srcId="{90D73A8C-286A-49F9-87F5-33DAC6D2CDF7}" destId="{D4FECDD9-9E6B-44E1-A11D-82344BBA12EB}" srcOrd="3" destOrd="0" presId="urn:microsoft.com/office/officeart/2005/8/layout/chevron1"/>
    <dgm:cxn modelId="{9BC7134A-AB26-4C3C-BF7C-B7B894301372}" type="presParOf" srcId="{90D73A8C-286A-49F9-87F5-33DAC6D2CDF7}" destId="{97FBC4F3-52FA-4F55-A522-4D505528AE7C}" srcOrd="4" destOrd="0" presId="urn:microsoft.com/office/officeart/2005/8/layout/chevron1"/>
    <dgm:cxn modelId="{C4BAD640-FD6B-4968-9D1F-DBB11A66ADBB}" type="presParOf" srcId="{90D73A8C-286A-49F9-87F5-33DAC6D2CDF7}" destId="{4CB45F67-D5D6-4B8B-8900-890463376EB7}" srcOrd="5" destOrd="0" presId="urn:microsoft.com/office/officeart/2005/8/layout/chevron1"/>
    <dgm:cxn modelId="{AA0EFDB1-9DE9-40C8-86CD-491D47562A3C}" type="presParOf" srcId="{90D73A8C-286A-49F9-87F5-33DAC6D2CDF7}" destId="{C1A03CDE-BF15-4277-8E52-5CB1B745C7A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022F49-93C7-482A-9441-F2E3A56092DC}">
      <dsp:nvSpPr>
        <dsp:cNvPr id="0" name=""/>
        <dsp:cNvSpPr/>
      </dsp:nvSpPr>
      <dsp:spPr>
        <a:xfrm>
          <a:off x="3284" y="921660"/>
          <a:ext cx="1911859" cy="7647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err="1" smtClean="0"/>
            <a:t>ghjg</a:t>
          </a:r>
          <a:endParaRPr lang="cs-CZ" sz="1000" kern="1200" dirty="0"/>
        </a:p>
      </dsp:txBody>
      <dsp:txXfrm>
        <a:off x="3284" y="921660"/>
        <a:ext cx="1911859" cy="764743"/>
      </dsp:txXfrm>
    </dsp:sp>
    <dsp:sp modelId="{8D96460B-CD42-40F7-AAE3-BCF727C86013}">
      <dsp:nvSpPr>
        <dsp:cNvPr id="0" name=""/>
        <dsp:cNvSpPr/>
      </dsp:nvSpPr>
      <dsp:spPr>
        <a:xfrm>
          <a:off x="1723957" y="921660"/>
          <a:ext cx="1911859" cy="7647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023" tIns="61341" rIns="61341" bIns="61341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4600" kern="1200"/>
        </a:p>
      </dsp:txBody>
      <dsp:txXfrm>
        <a:off x="1723957" y="921660"/>
        <a:ext cx="1911859" cy="764743"/>
      </dsp:txXfrm>
    </dsp:sp>
    <dsp:sp modelId="{97FBC4F3-52FA-4F55-A522-4D505528AE7C}">
      <dsp:nvSpPr>
        <dsp:cNvPr id="0" name=""/>
        <dsp:cNvSpPr/>
      </dsp:nvSpPr>
      <dsp:spPr>
        <a:xfrm>
          <a:off x="3456587" y="918509"/>
          <a:ext cx="1911859" cy="7647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300" kern="1200" dirty="0"/>
        </a:p>
      </dsp:txBody>
      <dsp:txXfrm>
        <a:off x="3456587" y="918509"/>
        <a:ext cx="1911859" cy="764743"/>
      </dsp:txXfrm>
    </dsp:sp>
    <dsp:sp modelId="{C1A03CDE-BF15-4277-8E52-5CB1B745C7A2}">
      <dsp:nvSpPr>
        <dsp:cNvPr id="0" name=""/>
        <dsp:cNvSpPr/>
      </dsp:nvSpPr>
      <dsp:spPr>
        <a:xfrm>
          <a:off x="5165304" y="921660"/>
          <a:ext cx="1911859" cy="7647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300" kern="1200"/>
        </a:p>
      </dsp:txBody>
      <dsp:txXfrm>
        <a:off x="5165304" y="921660"/>
        <a:ext cx="1911859" cy="7647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DD703-7474-4973-A07D-350E24494235}" type="datetimeFigureOut">
              <a:rPr lang="cs-CZ" smtClean="0"/>
              <a:t>23.9.2010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340B4-CABF-43AE-B457-386FDE6445C2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9A5AB-E1F6-4D2B-9BC1-A3A8DDBD7D5D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D8F3-DDEA-4D49-870A-CD55B4A4C047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7028B-1D83-4F73-9DC0-8A19959883C2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2655-1E79-4780-BEA0-86979898AD93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301-9D08-4730-9EC8-4749810E021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6353-D559-473C-8C66-46B1D934635E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B14D-0479-44F6-9ECD-2F7051F6A983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7625-9F1E-4694-9592-AB332EAED28C}" type="datetime1">
              <a:rPr lang="cs-CZ" smtClean="0"/>
              <a:t>23.9.2010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322FD-C5DE-4EFC-9920-02D7B137D4E1}" type="datetime1">
              <a:rPr lang="cs-CZ" smtClean="0"/>
              <a:t>23.9.2010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AB7D-E0A8-4168-991C-BCD934AA7A43}" type="datetime1">
              <a:rPr lang="cs-CZ" smtClean="0"/>
              <a:t>23.9.2010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D0F60-23F2-4580-8EA2-C8202BFF5833}" type="datetime1">
              <a:rPr lang="cs-CZ" smtClean="0"/>
              <a:t>23.9.2010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A858-F4A7-44F6-BE64-1E1D0B582499}" type="datetime1">
              <a:rPr lang="cs-CZ" smtClean="0"/>
              <a:t>23.9.2010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E607-4B00-4703-9F8E-72573E8E75A2}" type="datetime1">
              <a:rPr lang="cs-CZ" smtClean="0"/>
              <a:t>23.9.2010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98C9-E01C-48BC-96E1-9B7CFA639A12}" type="datetime1">
              <a:rPr lang="cs-CZ" smtClean="0"/>
              <a:t>23.9.2010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89D6E-10D4-4B5F-973B-36C7C09E4246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se.cz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VŠE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1419-B474-4924-89C1-F5C876EB89E5}" type="datetime1">
              <a:rPr lang="cs-CZ" smtClean="0"/>
              <a:t>23.9.2010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89D6E-10D4-4B5F-973B-36C7C09E4246}" type="slidenum">
              <a:rPr lang="cs-CZ" smtClean="0"/>
              <a:t>1</a:t>
            </a:fld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cs-CZ" b="1" baseline="0" smtClean="0">
                <a:solidFill>
                  <a:srgbClr val="365F91"/>
                </a:solidFill>
                <a:latin typeface="Cambria"/>
              </a:rPr>
              <a:t>VŠE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 2" pitchFamily="18" charset="2"/>
              <a:buChar char=""/>
            </a:pPr>
            <a:r>
              <a:rPr lang="cs-CZ" kern="1100" spc="230" dirty="0" smtClean="0"/>
              <a:t>VŠE v Praze je největší veřejnou vysokou školou ekonomickou v České republice. Člení se na 6 fakult, které zájemcům nabízejí široké spektrum studijních oborů v  bakalářském, navazujícím magisterském i doktorském studijním programu. 5 fakult – Fakulta financí a účetnictví, Fakulta mezinárodních vztahů, Fakulta podnikohospodářská, Fakulta informatiky a statistiky a Národohospodářská fakulta – je umístěno v centru Prahy, Fakulta managementu působí v Jindřichově Hradci. Studium probíhá podle zásad Ev­rop­ského systému převodu a akumulace kreditů (ECTS). </a:t>
            </a:r>
          </a:p>
          <a:p>
            <a:pPr>
              <a:buFont typeface="Wingdings 2" pitchFamily="18" charset="2"/>
              <a:buChar char=""/>
            </a:pPr>
            <a:r>
              <a:rPr lang="cs-CZ" kern="1100" spc="230" dirty="0" smtClean="0">
                <a:hlinkClick r:id="rId2"/>
              </a:rPr>
              <a:t>Webové stránky školy</a:t>
            </a:r>
            <a:endParaRPr lang="cs-CZ" kern="1100" spc="230" dirty="0" smtClean="0"/>
          </a:p>
          <a:p>
            <a:pPr>
              <a:buFont typeface="Wingdings 2" pitchFamily="18" charset="2"/>
              <a:buChar char=""/>
            </a:pPr>
            <a:r>
              <a:rPr lang="cs-CZ" kern="1100" spc="230" dirty="0" smtClean="0">
                <a:hlinkClick r:id="" action="ppaction://hlinkshowjump?jump=lastslide"/>
              </a:rPr>
              <a:t>Odkaz na konec prezentace</a:t>
            </a:r>
            <a:endParaRPr lang="cs-CZ" kern="1100" spc="230" dirty="0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990-4CB7-40C0-B15C-064382288F3E}" type="datetime1">
              <a:rPr lang="cs-CZ" smtClean="0"/>
              <a:t>23.9.2010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301-9D08-4730-9EC8-4749810E021C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cs-CZ" b="1" baseline="0" smtClean="0">
                <a:solidFill>
                  <a:srgbClr val="365F91"/>
                </a:solidFill>
                <a:latin typeface="Cambria"/>
              </a:rPr>
              <a:t>Vysoká škola ekonomická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cs-CZ" b="1" baseline="0" dirty="0" smtClean="0">
                <a:solidFill>
                  <a:srgbClr val="4F81BD"/>
                </a:solidFill>
                <a:latin typeface="Cambria"/>
              </a:rPr>
              <a:t>Adresa</a:t>
            </a:r>
            <a:r>
              <a:rPr lang="cs-CZ" b="1" baseline="0" dirty="0" smtClean="0">
                <a:solidFill>
                  <a:srgbClr val="4F81BD"/>
                </a:solidFill>
                <a:latin typeface="Cambria"/>
              </a:rPr>
              <a:t>:</a:t>
            </a:r>
          </a:p>
          <a:p>
            <a:pPr lvl="0"/>
            <a:r>
              <a:rPr lang="cs-CZ" dirty="0" smtClean="0"/>
              <a:t>Vysoká škola ekonomická v Praze</a:t>
            </a:r>
            <a:br>
              <a:rPr lang="cs-CZ" dirty="0" smtClean="0"/>
            </a:br>
            <a:r>
              <a:rPr lang="cs-CZ" dirty="0" smtClean="0"/>
              <a:t>nám. W. </a:t>
            </a:r>
            <a:r>
              <a:rPr lang="cs-CZ" dirty="0" err="1" smtClean="0"/>
              <a:t>Churchilla</a:t>
            </a:r>
            <a:r>
              <a:rPr lang="cs-CZ" dirty="0" smtClean="0"/>
              <a:t> 4</a:t>
            </a:r>
            <a:br>
              <a:rPr lang="cs-CZ" dirty="0" smtClean="0"/>
            </a:br>
            <a:r>
              <a:rPr lang="cs-CZ" dirty="0" smtClean="0"/>
              <a:t>130 67 Praha 3</a:t>
            </a:r>
            <a:br>
              <a:rPr lang="cs-CZ" dirty="0" smtClean="0"/>
            </a:br>
            <a:r>
              <a:rPr lang="cs-CZ" b="1" dirty="0" smtClean="0"/>
              <a:t>Telefon:</a:t>
            </a:r>
            <a:r>
              <a:rPr lang="cs-CZ" dirty="0" smtClean="0"/>
              <a:t> 224 095 111 </a:t>
            </a:r>
            <a:r>
              <a:rPr lang="cs-CZ" b="1" baseline="0" dirty="0" smtClean="0">
                <a:solidFill>
                  <a:srgbClr val="4F81BD"/>
                </a:solidFill>
                <a:latin typeface="Cambria"/>
              </a:rPr>
              <a:t> </a:t>
            </a:r>
            <a:endParaRPr lang="cs-CZ" b="1" baseline="0" dirty="0" smtClean="0">
              <a:solidFill>
                <a:srgbClr val="4F81BD"/>
              </a:solidFill>
              <a:latin typeface="Cambri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7FFF"/>
              </a:clrFrom>
              <a:clrTo>
                <a:srgbClr val="F77FFF">
                  <a:alpha val="0"/>
                </a:srgbClr>
              </a:clrTo>
            </a:clrChange>
          </a:blip>
          <a:srcRect l="19552" t="51735" r="48494" b="7181"/>
          <a:stretch>
            <a:fillRect/>
          </a:stretch>
        </p:blipFill>
        <p:spPr bwMode="auto">
          <a:xfrm>
            <a:off x="5436096" y="3068960"/>
            <a:ext cx="3168352" cy="30551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0" cap="sq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15616" y="4221088"/>
            <a:ext cx="1450238" cy="1823314"/>
          </a:xfrm>
          <a:prstGeom prst="rect">
            <a:avLst/>
          </a:prstGeom>
          <a:ln w="190500" cap="sq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dir="9480000" algn="bl" rotWithShape="0">
              <a:srgbClr val="000000">
                <a:alpha val="43000"/>
              </a:srgbClr>
            </a:outerShdw>
          </a:effectLst>
          <a:scene3d>
            <a:camera prst="perspectiveFront" fov="5400000">
              <a:rot lat="0" lon="3600000" rev="0"/>
            </a:camera>
            <a:lightRig rig="threePt" dir="t">
              <a:rot lat="0" lon="0" rev="2100000"/>
            </a:lightRig>
          </a:scene3d>
          <a:sp3d extrusionH="25400" prstMaterial="plastic">
            <a:bevelT w="450850" h="152400" prst="hardEdge"/>
            <a:bevelB w="165100" prst="coolSlant"/>
            <a:extrusionClr>
              <a:srgbClr val="000000"/>
            </a:extrusionClr>
          </a:sp3d>
        </p:spPr>
      </p:pic>
      <p:sp>
        <p:nvSpPr>
          <p:cNvPr id="6" name="Zaoblený obdélník 5"/>
          <p:cNvSpPr/>
          <p:nvPr/>
        </p:nvSpPr>
        <p:spPr>
          <a:xfrm>
            <a:off x="3203848" y="5229200"/>
            <a:ext cx="1512168" cy="11521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gradFill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5400000" scaled="0"/>
            </a:gradFill>
          </a:ln>
          <a:scene3d>
            <a:camera prst="orthographicFront">
              <a:rot lat="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30ED-6F67-464F-B258-FD305EF02877}" type="datetime1">
              <a:rPr lang="cs-CZ" smtClean="0"/>
              <a:t>23.9.2010</a:t>
            </a:fld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301-9D08-4730-9EC8-4749810E021C}" type="slidenum">
              <a:rPr lang="cs-CZ" smtClean="0"/>
              <a:t>3</a:t>
            </a:fld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Kde nás najdete</a:t>
            </a:r>
            <a:endParaRPr lang="cs-CZ" smtClean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bnkjhnb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3421686" y="2967335"/>
            <a:ext cx="23006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Hbmbn</a:t>
            </a:r>
            <a:endParaRPr lang="cs-CZ" sz="5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cs-CZ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1524000" y="2852936"/>
          <a:ext cx="7080448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Zástupný symbol pro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630A-01C3-42EE-B7AC-85161CE29638}" type="datetime1">
              <a:rPr lang="cs-CZ" smtClean="0"/>
              <a:t>23.9.2010</a:t>
            </a:fld>
            <a:endParaRPr lang="cs-CZ"/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301-9D08-4730-9EC8-4749810E021C}" type="slidenum">
              <a:rPr lang="cs-CZ" smtClean="0"/>
              <a:t>4</a:t>
            </a:fld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cs-CZ" b="1" baseline="0" smtClean="0">
                <a:solidFill>
                  <a:srgbClr val="365F91"/>
                </a:solidFill>
                <a:latin typeface="Cambria"/>
              </a:rPr>
              <a:t>Průměrná délka studia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827584" y="2348880"/>
          <a:ext cx="2664296" cy="1766163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666074"/>
                <a:gridCol w="666074"/>
                <a:gridCol w="666074"/>
                <a:gridCol w="666074"/>
              </a:tblGrid>
              <a:tr h="386085">
                <a:tc>
                  <a:txBody>
                    <a:bodyPr/>
                    <a:lstStyle/>
                    <a:p>
                      <a:r>
                        <a:rPr lang="cs-CZ" dirty="0" smtClean="0"/>
                        <a:t>Fakulta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Bc.</a:t>
                      </a:r>
                      <a:endParaRPr lang="cs-C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Ing.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PhD.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75361"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3,5</a:t>
                      </a:r>
                      <a:endParaRPr lang="cs-C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5361"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2,5</a:t>
                      </a:r>
                      <a:endParaRPr lang="cs-CZ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5361"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4139952" y="2132856"/>
          <a:ext cx="4176464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4F2DA-71AD-46B3-9935-79CE05C2FA5D}" type="datetime1">
              <a:rPr lang="cs-CZ" smtClean="0"/>
              <a:t>23.9.2010</a:t>
            </a:fld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301-9D08-4730-9EC8-4749810E021C}" type="slidenum">
              <a:rPr lang="cs-CZ" smtClean="0"/>
              <a:t>5</a:t>
            </a:fld>
            <a:endParaRPr 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142</Words>
  <Application>Microsoft Office PowerPoint</Application>
  <PresentationFormat>Předvádění na obrazovce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VŠE</vt:lpstr>
      <vt:lpstr>VŠE</vt:lpstr>
      <vt:lpstr>Vysoká škola ekonomická</vt:lpstr>
      <vt:lpstr>Kde nás najdete</vt:lpstr>
      <vt:lpstr>Průměrná délka studia</vt:lpstr>
    </vt:vector>
  </TitlesOfParts>
  <Company>VSE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Polcakm</dc:creator>
  <cp:lastModifiedBy>Polcakm</cp:lastModifiedBy>
  <cp:revision>12</cp:revision>
  <dcterms:created xsi:type="dcterms:W3CDTF">2010-09-23T14:54:16Z</dcterms:created>
  <dcterms:modified xsi:type="dcterms:W3CDTF">2010-09-23T16:46:03Z</dcterms:modified>
</cp:coreProperties>
</file>